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1" r:id="rId3"/>
    <p:sldId id="257" r:id="rId4"/>
    <p:sldId id="270" r:id="rId5"/>
    <p:sldId id="283" r:id="rId6"/>
    <p:sldId id="259" r:id="rId7"/>
    <p:sldId id="271" r:id="rId8"/>
    <p:sldId id="267" r:id="rId9"/>
    <p:sldId id="308" r:id="rId10"/>
    <p:sldId id="309" r:id="rId11"/>
    <p:sldId id="311" r:id="rId12"/>
    <p:sldId id="268" r:id="rId13"/>
    <p:sldId id="258" r:id="rId14"/>
    <p:sldId id="291" r:id="rId15"/>
    <p:sldId id="265" r:id="rId16"/>
    <p:sldId id="290" r:id="rId17"/>
    <p:sldId id="263" r:id="rId18"/>
    <p:sldId id="288" r:id="rId19"/>
    <p:sldId id="289" r:id="rId20"/>
    <p:sldId id="292" r:id="rId21"/>
    <p:sldId id="293" r:id="rId22"/>
    <p:sldId id="300" r:id="rId23"/>
    <p:sldId id="287" r:id="rId24"/>
    <p:sldId id="286" r:id="rId25"/>
    <p:sldId id="285" r:id="rId26"/>
    <p:sldId id="264" r:id="rId27"/>
    <p:sldId id="282" r:id="rId28"/>
    <p:sldId id="295" r:id="rId29"/>
    <p:sldId id="260" r:id="rId30"/>
    <p:sldId id="278" r:id="rId31"/>
    <p:sldId id="281" r:id="rId32"/>
    <p:sldId id="280" r:id="rId33"/>
    <p:sldId id="274" r:id="rId34"/>
    <p:sldId id="310" r:id="rId35"/>
    <p:sldId id="305" r:id="rId36"/>
    <p:sldId id="306" r:id="rId37"/>
    <p:sldId id="276" r:id="rId38"/>
    <p:sldId id="298" r:id="rId39"/>
    <p:sldId id="297" r:id="rId40"/>
    <p:sldId id="296" r:id="rId41"/>
    <p:sldId id="299" r:id="rId42"/>
    <p:sldId id="304" r:id="rId43"/>
    <p:sldId id="307" r:id="rId44"/>
    <p:sldId id="301" r:id="rId45"/>
    <p:sldId id="303" r:id="rId46"/>
    <p:sldId id="302" r:id="rId47"/>
    <p:sldId id="279" r:id="rId48"/>
    <p:sldId id="284" r:id="rId49"/>
    <p:sldId id="272" r:id="rId5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>
        <p:scale>
          <a:sx n="30" d="100"/>
          <a:sy n="30" d="100"/>
        </p:scale>
        <p:origin x="1512" y="5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2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2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3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3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3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training a complex neural network model, the computations you use in </a:t>
            </a:r>
            <a:r>
              <a:rPr lang="en-US" dirty="0" err="1" smtClean="0"/>
              <a:t>TensorFlow</a:t>
            </a:r>
            <a:r>
              <a:rPr lang="en-US" dirty="0" smtClean="0"/>
              <a:t> can be very confusing. </a:t>
            </a:r>
            <a:r>
              <a:rPr lang="en-US" dirty="0" err="1" smtClean="0"/>
              <a:t>TensorBoard</a:t>
            </a:r>
            <a:r>
              <a:rPr lang="en-US" dirty="0" smtClean="0"/>
              <a:t> makes it very easy to understand and debug your </a:t>
            </a:r>
            <a:r>
              <a:rPr lang="en-US" dirty="0" err="1" smtClean="0"/>
              <a:t>TensorFlow</a:t>
            </a:r>
            <a:r>
              <a:rPr lang="en-US" dirty="0" smtClean="0"/>
              <a:t> programs in the form of visualizations. It allows you to easily inspect and understand your </a:t>
            </a:r>
            <a:r>
              <a:rPr lang="en-US" dirty="0" err="1" smtClean="0"/>
              <a:t>TensorFlow</a:t>
            </a:r>
            <a:r>
              <a:rPr lang="en-US" dirty="0" smtClean="0"/>
              <a:t> runs and graphs.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2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2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62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612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1048613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14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615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617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8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19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20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621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bk object 16"/>
          <p:cNvSpPr/>
          <p:nvPr/>
        </p:nvSpPr>
        <p:spPr>
          <a:xfrm>
            <a:off x="0" y="0"/>
            <a:ext cx="20104059" cy="1130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94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5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95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6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597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583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3118088" y="4648279"/>
            <a:ext cx="13867922" cy="1633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11/15/2019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convert/index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Compute_Shader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apple.com/documentation/metal?language=objc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object 2"/>
          <p:cNvSpPr/>
          <p:nvPr/>
        </p:nvSpPr>
        <p:spPr>
          <a:xfrm>
            <a:off x="-1" y="818"/>
            <a:ext cx="20104059" cy="1130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42205" y="790757"/>
            <a:ext cx="16840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12121"/>
                </a:solidFill>
                <a:latin typeface="Roboto" panose="020B0604020202020204" charset="0"/>
              </a:rPr>
              <a:t>A tensor is a</a:t>
            </a:r>
            <a:r>
              <a:rPr lang="en-US" sz="4400" dirty="0" smtClean="0">
                <a:solidFill>
                  <a:srgbClr val="212121"/>
                </a:solidFill>
                <a:latin typeface="Roboto" panose="020B0604020202020204" charset="0"/>
              </a:rPr>
              <a:t> </a:t>
            </a:r>
            <a:r>
              <a:rPr lang="en-US" sz="4400" dirty="0">
                <a:solidFill>
                  <a:srgbClr val="212121"/>
                </a:solidFill>
                <a:latin typeface="Roboto" panose="020B0604020202020204" charset="0"/>
              </a:rPr>
              <a:t>multidimensional array of values. </a:t>
            </a:r>
            <a:endParaRPr lang="en-US" sz="4400" dirty="0" smtClean="0">
              <a:solidFill>
                <a:srgbClr val="212121"/>
              </a:solidFill>
              <a:latin typeface="Roboto" panose="020B0604020202020204" charset="0"/>
            </a:endParaRPr>
          </a:p>
          <a:p>
            <a:r>
              <a:rPr lang="en-US" sz="4400" dirty="0" smtClean="0">
                <a:solidFill>
                  <a:srgbClr val="212121"/>
                </a:solidFill>
                <a:latin typeface="Roboto" panose="020B0604020202020204" charset="0"/>
              </a:rPr>
              <a:t>Vectors </a:t>
            </a:r>
            <a:r>
              <a:rPr lang="en-US" sz="4400" dirty="0">
                <a:solidFill>
                  <a:srgbClr val="212121"/>
                </a:solidFill>
                <a:latin typeface="Roboto" panose="020B0604020202020204" charset="0"/>
              </a:rPr>
              <a:t>are 1-dimensional tensors, a matrix is a 2-dimensional </a:t>
            </a:r>
            <a:r>
              <a:rPr lang="en-US" sz="4400" dirty="0" err="1">
                <a:solidFill>
                  <a:srgbClr val="212121"/>
                </a:solidFill>
                <a:latin typeface="Roboto" panose="020B0604020202020204" charset="0"/>
              </a:rPr>
              <a:t>tensor,while</a:t>
            </a:r>
            <a:r>
              <a:rPr lang="en-US" sz="4400" dirty="0">
                <a:solidFill>
                  <a:srgbClr val="212121"/>
                </a:solidFill>
                <a:latin typeface="Roboto" panose="020B0604020202020204" charset="0"/>
              </a:rPr>
              <a:t> an array with three indices is a 3-dimensional tensor The fundamental data structure in machine learning and </a:t>
            </a:r>
            <a:r>
              <a:rPr lang="en-US" sz="4400" dirty="0" err="1" smtClean="0">
                <a:solidFill>
                  <a:srgbClr val="212121"/>
                </a:solidFill>
                <a:latin typeface="Roboto" panose="020B0604020202020204" charset="0"/>
              </a:rPr>
              <a:t>TensorFlow</a:t>
            </a:r>
            <a:r>
              <a:rPr lang="en-US" sz="4400" dirty="0" smtClean="0">
                <a:solidFill>
                  <a:srgbClr val="212121"/>
                </a:solidFill>
                <a:latin typeface="Roboto" panose="020B0604020202020204" charset="0"/>
              </a:rPr>
              <a:t> </a:t>
            </a:r>
            <a:r>
              <a:rPr lang="en-US" sz="4400" dirty="0">
                <a:solidFill>
                  <a:srgbClr val="212121"/>
                </a:solidFill>
                <a:latin typeface="Roboto" panose="020B0604020202020204" charset="0"/>
              </a:rPr>
              <a:t>(and other machine learning frameworks) are tensors.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6750"/>
            <a:ext cx="20104100" cy="655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3910362" y="4206875"/>
            <a:ext cx="121158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8800" kern="0" dirty="0" smtClean="0">
                <a:solidFill>
                  <a:sysClr val="windowText" lastClr="000000"/>
                </a:solidFill>
              </a:rPr>
              <a:t>What is </a:t>
            </a:r>
            <a:r>
              <a:rPr lang="en-US" sz="8800" kern="0" dirty="0" smtClean="0">
                <a:solidFill>
                  <a:sysClr val="windowText" lastClr="000000"/>
                </a:solidFill>
              </a:rPr>
              <a:t>TF?</a:t>
            </a:r>
            <a:endParaRPr lang="en-US" sz="8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9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3910362" y="4206875"/>
            <a:ext cx="121158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8800" kern="0" dirty="0" err="1" smtClean="0">
                <a:solidFill>
                  <a:sysClr val="windowText" lastClr="000000"/>
                </a:solidFill>
              </a:rPr>
              <a:t>TensorFlow</a:t>
            </a:r>
            <a:r>
              <a:rPr lang="en-US" sz="8800" kern="0" dirty="0">
                <a:solidFill>
                  <a:sysClr val="windowText" lastClr="000000"/>
                </a:solidFill>
              </a:rPr>
              <a:t> </a:t>
            </a:r>
            <a:endParaRPr lang="en-US" sz="8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object 2"/>
          <p:cNvSpPr/>
          <p:nvPr/>
        </p:nvSpPr>
        <p:spPr>
          <a:xfrm>
            <a:off x="755650" y="908367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Google Shape;102;p22"/>
          <p:cNvSpPr txBox="1">
            <a:spLocks/>
          </p:cNvSpPr>
          <p:nvPr/>
        </p:nvSpPr>
        <p:spPr>
          <a:xfrm>
            <a:off x="755650" y="320675"/>
            <a:ext cx="11734800" cy="79303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50000"/>
              </a:lnSpc>
              <a:spcAft>
                <a:spcPts val="6400"/>
              </a:spcAft>
            </a:pPr>
            <a:r>
              <a:rPr lang="en-US" sz="6600" kern="0" dirty="0" err="1" smtClean="0">
                <a:solidFill>
                  <a:sysClr val="windowText" lastClr="000000"/>
                </a:solidFill>
              </a:rPr>
              <a:t>TensorFlow</a:t>
            </a:r>
            <a:r>
              <a:rPr lang="en-US" sz="6600" kern="0" dirty="0" smtClean="0">
                <a:solidFill>
                  <a:sysClr val="windowText" lastClr="000000"/>
                </a:solidFill>
              </a:rPr>
              <a:t> is an end-to-end open source platform for machine learning with a comprehensive, flexible ecosystem of tools, libraries and community resources.</a:t>
            </a:r>
            <a:endParaRPr lang="en-US" sz="6600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850" y="1974849"/>
            <a:ext cx="8686801" cy="708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3910362" y="4206875"/>
            <a:ext cx="121158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8800" kern="0" dirty="0" smtClean="0">
                <a:solidFill>
                  <a:sysClr val="windowText" lastClr="000000"/>
                </a:solidFill>
              </a:rPr>
              <a:t>Why </a:t>
            </a:r>
            <a:r>
              <a:rPr lang="en-US" sz="8800" kern="0" dirty="0" err="1" smtClean="0">
                <a:solidFill>
                  <a:sysClr val="windowText" lastClr="000000"/>
                </a:solidFill>
              </a:rPr>
              <a:t>TensorFlow</a:t>
            </a:r>
            <a:r>
              <a:rPr lang="en-US" sz="8800" kern="0" dirty="0" smtClean="0">
                <a:solidFill>
                  <a:sysClr val="windowText" lastClr="000000"/>
                </a:solidFill>
              </a:rPr>
              <a:t>?</a:t>
            </a:r>
            <a:endParaRPr lang="en-US" sz="8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98450" y="1682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  <p:sp>
        <p:nvSpPr>
          <p:cNvPr id="3" name="TextBox 2"/>
          <p:cNvSpPr txBox="1"/>
          <p:nvPr/>
        </p:nvSpPr>
        <p:spPr>
          <a:xfrm>
            <a:off x="222250" y="2225675"/>
            <a:ext cx="9372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400" dirty="0" err="1" smtClean="0"/>
              <a:t>TensorFlow</a:t>
            </a:r>
            <a:r>
              <a:rPr lang="en-US" sz="4400" dirty="0" smtClean="0"/>
              <a:t> </a:t>
            </a:r>
            <a:r>
              <a:rPr lang="en-US" sz="4400" dirty="0"/>
              <a:t>offers multiple levels of abstraction </a:t>
            </a:r>
            <a:r>
              <a:rPr lang="en-US" sz="4400" dirty="0" smtClean="0"/>
              <a:t>so that </a:t>
            </a:r>
            <a:r>
              <a:rPr lang="en-US" sz="4400" dirty="0"/>
              <a:t>you can choose the right one for your </a:t>
            </a:r>
            <a:r>
              <a:rPr lang="en-US" sz="4400" dirty="0" smtClean="0"/>
              <a:t>needs/use case. </a:t>
            </a:r>
            <a:r>
              <a:rPr lang="en-US" sz="4400" dirty="0"/>
              <a:t>Y</a:t>
            </a:r>
            <a:r>
              <a:rPr lang="en-US" sz="4400" dirty="0" smtClean="0"/>
              <a:t>ou can also build </a:t>
            </a:r>
            <a:r>
              <a:rPr lang="en-US" sz="4400" dirty="0"/>
              <a:t>and train models by using the high-level </a:t>
            </a:r>
            <a:r>
              <a:rPr lang="en-US" sz="4400" dirty="0" err="1"/>
              <a:t>Keras</a:t>
            </a:r>
            <a:r>
              <a:rPr lang="en-US" sz="4400" dirty="0"/>
              <a:t> </a:t>
            </a:r>
            <a:r>
              <a:rPr lang="en-US" sz="4400" dirty="0" smtClean="0"/>
              <a:t>API, etc.</a:t>
            </a:r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50" y="1920875"/>
            <a:ext cx="9246075" cy="5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98450" y="1682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  <p:sp>
        <p:nvSpPr>
          <p:cNvPr id="3" name="TextBox 2"/>
          <p:cNvSpPr txBox="1"/>
          <p:nvPr/>
        </p:nvSpPr>
        <p:spPr>
          <a:xfrm>
            <a:off x="298450" y="1614825"/>
            <a:ext cx="883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2. </a:t>
            </a:r>
            <a:r>
              <a:rPr lang="en-US" sz="4400" dirty="0" err="1" smtClean="0"/>
              <a:t>TensorFlow</a:t>
            </a:r>
            <a:r>
              <a:rPr lang="en-US" sz="4400" dirty="0" smtClean="0"/>
              <a:t> offers more flexibility:</a:t>
            </a:r>
          </a:p>
          <a:p>
            <a:r>
              <a:rPr lang="en-US" sz="4400" dirty="0"/>
              <a:t>E</a:t>
            </a:r>
            <a:r>
              <a:rPr lang="en-US" sz="4400" dirty="0" smtClean="0"/>
              <a:t>ager execution allows for immediate iteration and intuitive debugging. For large ML training tasks, the Distribution Strategy API for distributed training on different hardware configurations without changing the model definition.</a:t>
            </a:r>
          </a:p>
          <a:p>
            <a:endParaRPr lang="en-US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50" y="1235075"/>
            <a:ext cx="100584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8448" y="1616633"/>
            <a:ext cx="149352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3. There </a:t>
            </a:r>
            <a:r>
              <a:rPr lang="en-US" sz="4800" dirty="0"/>
              <a:t>is a </a:t>
            </a:r>
            <a:r>
              <a:rPr lang="en-US" sz="4800" dirty="0" err="1"/>
              <a:t>TensorFlow</a:t>
            </a:r>
            <a:r>
              <a:rPr lang="en-US" sz="4800" dirty="0"/>
              <a:t> for web, mobile, edge, embedded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/>
              <a:t>TensorFlow.js </a:t>
            </a:r>
            <a:r>
              <a:rPr lang="en-US" sz="4800" dirty="0"/>
              <a:t>for machine learning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 smtClean="0"/>
              <a:t>TensorFlow</a:t>
            </a:r>
            <a:r>
              <a:rPr lang="en-US" sz="4800" dirty="0" smtClean="0"/>
              <a:t> </a:t>
            </a:r>
            <a:r>
              <a:rPr lang="en-US" sz="4800" dirty="0"/>
              <a:t>Lite for mobile and embedded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 smtClean="0"/>
              <a:t>TensorFlow</a:t>
            </a:r>
            <a:r>
              <a:rPr lang="en-US" sz="4800" dirty="0" smtClean="0"/>
              <a:t> </a:t>
            </a:r>
            <a:r>
              <a:rPr lang="en-US" sz="4800" dirty="0"/>
              <a:t>Hub for reusable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 smtClean="0"/>
              <a:t>TensorBoard</a:t>
            </a:r>
            <a:r>
              <a:rPr lang="en-US" sz="4800" dirty="0" smtClean="0"/>
              <a:t> </a:t>
            </a:r>
            <a:r>
              <a:rPr lang="en-US" sz="4800" dirty="0"/>
              <a:t>for visual debugging</a:t>
            </a:r>
          </a:p>
          <a:p>
            <a:pPr algn="ctr"/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9" y="6193707"/>
            <a:ext cx="5240187" cy="2574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28" y="5904038"/>
            <a:ext cx="5611810" cy="3153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50" y="6644536"/>
            <a:ext cx="480060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450" y="1682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110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8450" y="1702443"/>
            <a:ext cx="7696200" cy="463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4. From </a:t>
            </a:r>
            <a:r>
              <a:rPr lang="en-US" sz="4800" dirty="0"/>
              <a:t>research to </a:t>
            </a:r>
            <a:r>
              <a:rPr lang="en-US" sz="4800" dirty="0" smtClean="0"/>
              <a:t>production in hours: </a:t>
            </a:r>
            <a:r>
              <a:rPr lang="en-US" sz="4800" dirty="0" err="1" smtClean="0"/>
              <a:t>TensorFlow</a:t>
            </a:r>
            <a:r>
              <a:rPr lang="en-US" sz="4800" dirty="0" smtClean="0"/>
              <a:t> Extended and </a:t>
            </a:r>
            <a:r>
              <a:rPr lang="en-US" sz="4800" dirty="0" err="1" smtClean="0"/>
              <a:t>TensorFlow</a:t>
            </a:r>
            <a:r>
              <a:rPr lang="en-US" sz="4800" dirty="0" smtClean="0"/>
              <a:t> serving makes it easy to ship models to production.  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298450" y="2444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8"/>
          <a:stretch/>
        </p:blipFill>
        <p:spPr>
          <a:xfrm>
            <a:off x="8373836" y="1702443"/>
            <a:ext cx="11734800" cy="59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20433" y="2073275"/>
            <a:ext cx="11963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5</a:t>
            </a:r>
            <a:r>
              <a:rPr lang="en-US" sz="4400" dirty="0" smtClean="0"/>
              <a:t>. Performance and Speed: With the TPU and GPU combo. </a:t>
            </a:r>
          </a:p>
          <a:p>
            <a:r>
              <a:rPr lang="en-US" sz="4400" dirty="0" err="1" smtClean="0"/>
              <a:t>TensorFlow</a:t>
            </a:r>
            <a:r>
              <a:rPr lang="en-US" sz="4400" dirty="0" smtClean="0"/>
              <a:t> is the best machine learning and deep learning framework on the planet.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98450" y="2444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1656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object 2"/>
          <p:cNvSpPr/>
          <p:nvPr/>
        </p:nvSpPr>
        <p:spPr>
          <a:xfrm>
            <a:off x="0" y="0"/>
            <a:ext cx="20104059" cy="1098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 algn="ctr">
              <a:spcAft>
                <a:spcPts val="6400"/>
              </a:spcAft>
            </a:pPr>
            <a:endParaRPr lang="en-US" sz="8800" b="1" dirty="0">
              <a:solidFill>
                <a:prstClr val="black"/>
              </a:solidFill>
            </a:endParaRPr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527050" y="4126796"/>
            <a:ext cx="179070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Aft>
                <a:spcPts val="6400"/>
              </a:spcAft>
            </a:pPr>
            <a:r>
              <a:rPr lang="en-US" sz="8800" b="1" dirty="0" smtClean="0">
                <a:solidFill>
                  <a:schemeClr val="bg1"/>
                </a:solidFill>
              </a:rPr>
              <a:t>Introduction to </a:t>
            </a:r>
            <a:r>
              <a:rPr lang="en-US" sz="8800" b="1" dirty="0" err="1" smtClean="0">
                <a:solidFill>
                  <a:schemeClr val="bg1"/>
                </a:solidFill>
              </a:rPr>
              <a:t>TensorFlow</a:t>
            </a:r>
            <a:r>
              <a:rPr lang="en-US" sz="8800" b="1" dirty="0" smtClean="0">
                <a:solidFill>
                  <a:schemeClr val="bg1"/>
                </a:solidFill>
              </a:rPr>
              <a:t> and </a:t>
            </a:r>
            <a:r>
              <a:rPr lang="en-US" sz="8800" b="1" dirty="0" err="1" smtClean="0">
                <a:solidFill>
                  <a:schemeClr val="bg1"/>
                </a:solidFill>
              </a:rPr>
              <a:t>TensorFlow</a:t>
            </a:r>
            <a:r>
              <a:rPr lang="en-US" sz="8800" b="1" dirty="0" smtClean="0">
                <a:solidFill>
                  <a:schemeClr val="bg1"/>
                </a:solidFill>
              </a:rPr>
              <a:t> Lite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986562" y="3292475"/>
            <a:ext cx="1196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You don’t believe ?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 smtClean="0"/>
              <a:t>Argue with these stats….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054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0" y="512235"/>
            <a:ext cx="8648700" cy="4685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9" y="485474"/>
            <a:ext cx="8452381" cy="5004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64" y="5202464"/>
            <a:ext cx="11734800" cy="5191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6004915"/>
            <a:ext cx="8221456" cy="46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20433" y="2073275"/>
            <a:ext cx="11963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6</a:t>
            </a:r>
            <a:r>
              <a:rPr lang="en-US" sz="4400" dirty="0" smtClean="0"/>
              <a:t>. </a:t>
            </a:r>
            <a:r>
              <a:rPr lang="en-US" sz="4400" dirty="0" err="1" smtClean="0"/>
              <a:t>TensorFlow</a:t>
            </a:r>
            <a:r>
              <a:rPr lang="en-US" sz="4400" dirty="0" smtClean="0"/>
              <a:t> has Inbuilt datasets: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MNIST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CIFAR 10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Iris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98450" y="2444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06" y="1691025"/>
            <a:ext cx="8756650" cy="59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98450" y="244475"/>
            <a:ext cx="8510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Why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?</a:t>
            </a:r>
            <a:endParaRPr lang="en-US" sz="8800" dirty="0"/>
          </a:p>
        </p:txBody>
      </p:sp>
      <p:sp>
        <p:nvSpPr>
          <p:cNvPr id="2" name="TextBox 1"/>
          <p:cNvSpPr txBox="1"/>
          <p:nvPr/>
        </p:nvSpPr>
        <p:spPr>
          <a:xfrm>
            <a:off x="837669" y="2073275"/>
            <a:ext cx="4642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It is Open source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1" y="1691025"/>
            <a:ext cx="13159014" cy="76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0" y="1692275"/>
            <a:ext cx="1596449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1450" y="549275"/>
            <a:ext cx="1234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Companies that use </a:t>
            </a:r>
            <a:r>
              <a:rPr lang="en-US" sz="5400" dirty="0" err="1" smtClean="0"/>
              <a:t>TensorFlow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741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986562" y="4054475"/>
            <a:ext cx="1196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What is </a:t>
            </a:r>
            <a:r>
              <a:rPr lang="en-US" sz="8800" dirty="0" err="1" smtClean="0"/>
              <a:t>TensorFlow</a:t>
            </a:r>
            <a:r>
              <a:rPr lang="en-US" sz="8800" dirty="0" smtClean="0"/>
              <a:t> </a:t>
            </a:r>
            <a:r>
              <a:rPr lang="en-US" sz="8800" dirty="0" smtClean="0"/>
              <a:t>Lite</a:t>
            </a:r>
            <a:r>
              <a:rPr lang="en-US" sz="8800" dirty="0" smtClean="0"/>
              <a:t>?  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5676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4650" y="549275"/>
            <a:ext cx="109728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/>
              <a:t>TensorFlow</a:t>
            </a:r>
            <a:r>
              <a:rPr lang="en-US" sz="8000" dirty="0"/>
              <a:t> Lite </a:t>
            </a:r>
            <a:r>
              <a:rPr lang="en-US" sz="8000" dirty="0" smtClean="0"/>
              <a:t>is lightweight solution that comprises of </a:t>
            </a:r>
            <a:r>
              <a:rPr lang="en-US" sz="8000" dirty="0"/>
              <a:t>a set of tools to help developers run </a:t>
            </a:r>
            <a:r>
              <a:rPr lang="en-US" sz="8000" dirty="0" err="1"/>
              <a:t>TensorFlow</a:t>
            </a:r>
            <a:r>
              <a:rPr lang="en-US" sz="8000" dirty="0"/>
              <a:t> models on mobile, embedded, and </a:t>
            </a:r>
            <a:r>
              <a:rPr lang="en-US" sz="8000" dirty="0" err="1"/>
              <a:t>IoT</a:t>
            </a:r>
            <a:r>
              <a:rPr lang="en-US" sz="8000" dirty="0"/>
              <a:t> devices. </a:t>
            </a:r>
            <a:endParaRPr lang="en-US" sz="8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50" y="1844675"/>
            <a:ext cx="100584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527050" y="701675"/>
            <a:ext cx="10210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/>
              <a:t>It enables on-device machine learning inference with low latency and a small binary size. 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650" y="769219"/>
            <a:ext cx="9061450" cy="80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837668" y="1182629"/>
            <a:ext cx="80713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/>
              <a:t>It </a:t>
            </a:r>
            <a:r>
              <a:rPr lang="en-US" sz="6000" dirty="0"/>
              <a:t>supports hardware acceleration with the </a:t>
            </a:r>
            <a:r>
              <a:rPr lang="en-US" sz="6000" dirty="0" smtClean="0"/>
              <a:t>Android</a:t>
            </a:r>
            <a:r>
              <a:rPr lang="en-US" sz="6000" dirty="0"/>
              <a:t> Neural Networks API. 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50" y="1198503"/>
            <a:ext cx="9525000" cy="69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94250" y="3673475"/>
            <a:ext cx="1097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How does it work?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37946" y="1692275"/>
            <a:ext cx="109201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 am Ejiro Onose</a:t>
            </a:r>
          </a:p>
          <a:p>
            <a:r>
              <a:rPr lang="en-US" sz="4400" dirty="0"/>
              <a:t>-</a:t>
            </a:r>
            <a:r>
              <a:rPr lang="en-US" sz="4400" dirty="0" smtClean="0"/>
              <a:t>Android developer</a:t>
            </a:r>
          </a:p>
          <a:p>
            <a:r>
              <a:rPr lang="en-US" sz="4400" dirty="0" smtClean="0"/>
              <a:t>-I want to be a Machine Learning Engineer and a GDE when I grow up.</a:t>
            </a:r>
          </a:p>
          <a:p>
            <a:r>
              <a:rPr lang="en-US" sz="4400" dirty="0"/>
              <a:t>-</a:t>
            </a:r>
            <a:endParaRPr lang="en-US" sz="4400" dirty="0" smtClean="0"/>
          </a:p>
          <a:p>
            <a:r>
              <a:rPr lang="en-US" sz="4400" dirty="0" smtClean="0"/>
              <a:t> 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9850120" y="473075"/>
            <a:ext cx="6019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About me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0" y="7864475"/>
            <a:ext cx="1224280" cy="1224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96617" y="801495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J</a:t>
            </a:r>
            <a:r>
              <a:rPr lang="en-US" sz="5400" b="1" dirty="0" smtClean="0"/>
              <a:t>oggyjagz7</a:t>
            </a:r>
            <a:endParaRPr lang="en-US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3358" cy="1130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30" y="7757795"/>
            <a:ext cx="1330960" cy="133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37669" y="3749675"/>
            <a:ext cx="17892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To understand how it works, lets first know what it is made of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683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746250" y="2430491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7200" dirty="0" smtClean="0"/>
              <a:t> The </a:t>
            </a:r>
            <a:r>
              <a:rPr lang="en-US" sz="7200" dirty="0" smtClean="0"/>
              <a:t>Converter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7200" dirty="0" smtClean="0"/>
              <a:t> The </a:t>
            </a:r>
            <a:r>
              <a:rPr lang="en-US" sz="7200" dirty="0" smtClean="0"/>
              <a:t>Interpreter 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527050" y="0"/>
            <a:ext cx="18571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/>
              <a:t>TensorFlow</a:t>
            </a:r>
            <a:r>
              <a:rPr lang="en-US" sz="8000" dirty="0" smtClean="0"/>
              <a:t> </a:t>
            </a:r>
            <a:r>
              <a:rPr lang="en-US" sz="8000" dirty="0" smtClean="0"/>
              <a:t>Lite </a:t>
            </a:r>
            <a:r>
              <a:rPr lang="en-US" sz="8000" dirty="0" smtClean="0"/>
              <a:t>is made up of two  components: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1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98450" y="1082675"/>
            <a:ext cx="19805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The</a:t>
            </a:r>
            <a:r>
              <a:rPr lang="en-US" sz="6000" b="1" dirty="0"/>
              <a:t> </a:t>
            </a:r>
            <a:r>
              <a:rPr lang="en-US" sz="6000" b="1" dirty="0" err="1">
                <a:hlinkClick r:id="rId3"/>
              </a:rPr>
              <a:t>TensorFlow</a:t>
            </a:r>
            <a:r>
              <a:rPr lang="en-US" sz="6000" b="1" dirty="0">
                <a:hlinkClick r:id="rId3"/>
              </a:rPr>
              <a:t> Lite </a:t>
            </a:r>
            <a:r>
              <a:rPr lang="en-US" sz="6000" b="1" dirty="0" smtClean="0">
                <a:hlinkClick r:id="rId3"/>
              </a:rPr>
              <a:t>converter</a:t>
            </a:r>
            <a:r>
              <a:rPr lang="en-US" sz="6000" dirty="0"/>
              <a:t> </a:t>
            </a:r>
            <a:r>
              <a:rPr lang="en-US" sz="6000" dirty="0" smtClean="0"/>
              <a:t>converts </a:t>
            </a:r>
            <a:r>
              <a:rPr lang="en-US" sz="6000" dirty="0" err="1"/>
              <a:t>TensorFlow</a:t>
            </a:r>
            <a:r>
              <a:rPr lang="en-US" sz="6000" dirty="0"/>
              <a:t> models into an efficient form for use by the interpreter, and can introduce optimizations to improve binary size and </a:t>
            </a:r>
            <a:r>
              <a:rPr lang="en-US" sz="6000" dirty="0" smtClean="0"/>
              <a:t>performance.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4985525"/>
            <a:ext cx="185864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74650" y="854075"/>
            <a:ext cx="191262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The 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 Interpreter</a:t>
            </a:r>
            <a:r>
              <a:rPr lang="en-US" sz="5400" dirty="0" smtClean="0"/>
              <a:t> </a:t>
            </a:r>
            <a:r>
              <a:rPr lang="en-US" sz="5400" dirty="0"/>
              <a:t>is a library that takes a model file, executes the operations it defines on input data, and provides access to the output.</a:t>
            </a:r>
          </a:p>
          <a:p>
            <a:r>
              <a:rPr lang="en-US" sz="5400" dirty="0"/>
              <a:t>The interpreter works across multiple platforms and provides a simple API for running </a:t>
            </a:r>
            <a:r>
              <a:rPr lang="en-US" sz="5400" dirty="0" err="1"/>
              <a:t>TensorFlow</a:t>
            </a:r>
            <a:r>
              <a:rPr lang="en-US" sz="5400" dirty="0"/>
              <a:t> Lite models from Java, Swift, Objective-C, C++, and Python.</a:t>
            </a:r>
          </a:p>
          <a:p>
            <a:r>
              <a:rPr lang="en-US" sz="5400" dirty="0" smtClean="0"/>
              <a:t>It runs </a:t>
            </a:r>
            <a:r>
              <a:rPr lang="en-US" sz="5400" dirty="0"/>
              <a:t>specially optimized models on many different hardware types, including mobile phones, embedded Linux devices, and microcontrollers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0" y="9632950"/>
            <a:ext cx="154744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6" y="1539875"/>
            <a:ext cx="154744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0" b="10943"/>
          <a:stretch/>
        </p:blipFill>
        <p:spPr>
          <a:xfrm>
            <a:off x="0" y="1235074"/>
            <a:ext cx="20080247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29462" y="4283075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TensorFlow</a:t>
            </a:r>
            <a:r>
              <a:rPr lang="en-US" sz="9600" dirty="0" smtClean="0"/>
              <a:t> Lite?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382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27050" y="396875"/>
            <a:ext cx="1927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400" dirty="0" smtClean="0"/>
              <a:t>Low Latency</a:t>
            </a:r>
            <a:r>
              <a:rPr lang="en-US" sz="5400" dirty="0"/>
              <a:t>: </a:t>
            </a:r>
            <a:endParaRPr lang="en-US" sz="5400" dirty="0"/>
          </a:p>
          <a:p>
            <a:pPr>
              <a:lnSpc>
                <a:spcPct val="150000"/>
              </a:lnSpc>
            </a:pPr>
            <a:r>
              <a:rPr lang="en-US" sz="5400" dirty="0" smtClean="0"/>
              <a:t>There's </a:t>
            </a:r>
            <a:r>
              <a:rPr lang="en-US" sz="5400" dirty="0"/>
              <a:t>no round-trip to a </a:t>
            </a:r>
            <a:r>
              <a:rPr lang="en-US" sz="5400" dirty="0" smtClean="0"/>
              <a:t>server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593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27050" y="396875"/>
            <a:ext cx="192786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 Latency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dirty="0" smtClean="0"/>
              <a:t>2. Privacy</a:t>
            </a:r>
            <a:r>
              <a:rPr lang="en-US" sz="5400" dirty="0"/>
              <a:t>: </a:t>
            </a:r>
            <a:endParaRPr lang="en-US" sz="5400" dirty="0"/>
          </a:p>
          <a:p>
            <a:pPr>
              <a:lnSpc>
                <a:spcPct val="150000"/>
              </a:lnSpc>
            </a:pPr>
            <a:r>
              <a:rPr lang="en-US" sz="5400" dirty="0" smtClean="0"/>
              <a:t>No </a:t>
            </a:r>
            <a:r>
              <a:rPr lang="en-US" sz="5400" dirty="0"/>
              <a:t>data needs to leave the </a:t>
            </a:r>
            <a:r>
              <a:rPr lang="en-US" sz="5400" dirty="0" smtClean="0"/>
              <a:t>device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8002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27050" y="396875"/>
            <a:ext cx="19278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 Latency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Privacy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dirty="0" smtClean="0"/>
              <a:t>3.Connectivity</a:t>
            </a:r>
            <a:r>
              <a:rPr lang="en-US" sz="5400" dirty="0"/>
              <a:t>: </a:t>
            </a:r>
            <a:endParaRPr lang="en-US" sz="5400" dirty="0" smtClean="0"/>
          </a:p>
          <a:p>
            <a:pPr>
              <a:lnSpc>
                <a:spcPct val="150000"/>
              </a:lnSpc>
            </a:pPr>
            <a:r>
              <a:rPr lang="en-US" sz="5400" dirty="0" smtClean="0"/>
              <a:t>An </a:t>
            </a:r>
            <a:r>
              <a:rPr lang="en-US" sz="5400" dirty="0"/>
              <a:t>Internet connection isn't </a:t>
            </a:r>
            <a:r>
              <a:rPr lang="en-US" sz="5400" dirty="0" smtClean="0"/>
              <a:t>required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439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1191856" y="4206875"/>
            <a:ext cx="179070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Aft>
                <a:spcPts val="6400"/>
              </a:spcAft>
            </a:pPr>
            <a:r>
              <a:rPr lang="en-US" sz="8800" dirty="0" smtClean="0"/>
              <a:t>….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425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27050" y="396875"/>
            <a:ext cx="19278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Low Latency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Privacy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Connectivity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5400" dirty="0" smtClean="0"/>
              <a:t>4. Power </a:t>
            </a:r>
            <a:r>
              <a:rPr lang="en-US" sz="5400" dirty="0"/>
              <a:t>consumption: network connections are power </a:t>
            </a:r>
            <a:r>
              <a:rPr lang="en-US" sz="5400" dirty="0" smtClean="0"/>
              <a:t>hungry</a:t>
            </a:r>
          </a:p>
          <a:p>
            <a:pPr>
              <a:lnSpc>
                <a:spcPct val="150000"/>
              </a:lnSpc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565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25500" y="37646"/>
            <a:ext cx="1927860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 Latency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Privacy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Connectivity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Power consumption</a:t>
            </a:r>
          </a:p>
          <a:p>
            <a:pPr>
              <a:lnSpc>
                <a:spcPct val="150000"/>
              </a:lnSpc>
            </a:pPr>
            <a:r>
              <a:rPr lang="en-US" sz="5400" dirty="0" smtClean="0"/>
              <a:t>5. Quantization: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59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962" y="577891"/>
            <a:ext cx="19278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Post-training quantization </a:t>
            </a:r>
            <a:r>
              <a:rPr lang="en-US" sz="4400" dirty="0"/>
              <a:t>is a conversion technique that can reduce model size while also improving CPU and hardware accelerator latency, with little degradation in model accuracy. You can perform these techniques using an already-trained float </a:t>
            </a:r>
            <a:r>
              <a:rPr lang="en-US" sz="4400" dirty="0" err="1"/>
              <a:t>TensorFlow</a:t>
            </a:r>
            <a:r>
              <a:rPr lang="en-US" sz="4400" dirty="0"/>
              <a:t> model when you convert it to </a:t>
            </a:r>
            <a:r>
              <a:rPr lang="en-US" sz="4400" dirty="0" err="1"/>
              <a:t>TensorFlow</a:t>
            </a:r>
            <a:r>
              <a:rPr lang="en-US" sz="4400" dirty="0"/>
              <a:t> Lite format.</a:t>
            </a:r>
            <a:endParaRPr lang="en-US" sz="4400" dirty="0"/>
          </a:p>
          <a:p>
            <a:endParaRPr lang="en-US" sz="4400" dirty="0" smtClean="0"/>
          </a:p>
          <a:p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3687487"/>
            <a:ext cx="14858999" cy="57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28962" y="577891"/>
            <a:ext cx="19278600" cy="709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smtClean="0"/>
              <a:t>Benefits </a:t>
            </a:r>
            <a:r>
              <a:rPr lang="en-US" sz="4400" b="1" dirty="0"/>
              <a:t>of post-training quantization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4x reduction in model sizes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Models, which consist primarily of convolutional layers, get 10–50% faster execution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RNN-based models get up to 3x speed-up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Due to reduced memory and computation requirements, we expect that most models will also have lower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7965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25500" y="37646"/>
            <a:ext cx="19278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Why </a:t>
            </a:r>
            <a:r>
              <a:rPr lang="en-US" sz="5400" dirty="0" err="1" smtClean="0"/>
              <a:t>TensorFlow</a:t>
            </a:r>
            <a:r>
              <a:rPr lang="en-US" sz="5400" dirty="0" smtClean="0"/>
              <a:t> Lite?</a:t>
            </a:r>
            <a:endParaRPr lang="en-US" sz="5400" dirty="0" smtClean="0"/>
          </a:p>
          <a:p>
            <a:endParaRPr lang="en-US" sz="5400" dirty="0"/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Low Latency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Privacy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Connectivity</a:t>
            </a:r>
            <a:endParaRPr lang="en-US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 Power consumption</a:t>
            </a:r>
          </a:p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5. Quantization</a:t>
            </a:r>
          </a:p>
          <a:p>
            <a:r>
              <a:rPr lang="en-US" sz="5400" dirty="0" smtClean="0"/>
              <a:t>6. GPU Support: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800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212850" y="396875"/>
            <a:ext cx="185928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TensorFlow</a:t>
            </a:r>
            <a:r>
              <a:rPr lang="en-US" sz="5400" dirty="0" smtClean="0"/>
              <a:t> Lite leverages on mobile GPUs , such as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OpenGL ES 3.1 </a:t>
            </a:r>
            <a:r>
              <a:rPr lang="en-US" sz="5400" dirty="0">
                <a:hlinkClick r:id="rId3"/>
              </a:rPr>
              <a:t>Compute </a:t>
            </a:r>
            <a:r>
              <a:rPr lang="en-US" sz="5400" dirty="0" err="1">
                <a:hlinkClick r:id="rId3"/>
              </a:rPr>
              <a:t>Shaders</a:t>
            </a:r>
            <a:r>
              <a:rPr lang="en-US" sz="5400" dirty="0"/>
              <a:t> on Android devices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hlinkClick r:id="rId4"/>
              </a:rPr>
              <a:t>Metal Compute </a:t>
            </a:r>
            <a:r>
              <a:rPr lang="en-US" sz="5400" dirty="0" err="1">
                <a:hlinkClick r:id="rId4"/>
              </a:rPr>
              <a:t>Shaders</a:t>
            </a:r>
            <a:r>
              <a:rPr lang="en-US" sz="5400" dirty="0"/>
              <a:t> on iOS </a:t>
            </a:r>
            <a:r>
              <a:rPr lang="en-US" sz="5400" dirty="0" smtClean="0"/>
              <a:t>devices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  <a:p>
            <a:r>
              <a:rPr lang="en-US" sz="5400" dirty="0"/>
              <a:t>GPU backend </a:t>
            </a:r>
            <a:r>
              <a:rPr lang="en-US" sz="5400" b="1" dirty="0"/>
              <a:t>performs 2–7x faster</a:t>
            </a:r>
            <a:r>
              <a:rPr lang="en-US" sz="5400" dirty="0"/>
              <a:t> than the floating point CPU implementation for a wide range of diverse deep neural network models. </a:t>
            </a:r>
            <a:endParaRPr lang="en-US" sz="5400" dirty="0" smtClean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836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25500" y="37646"/>
            <a:ext cx="192786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 smtClean="0"/>
              <a:t>Why </a:t>
            </a:r>
            <a:r>
              <a:rPr lang="en-US" sz="5400" b="1" dirty="0" err="1" smtClean="0"/>
              <a:t>TensorFlow</a:t>
            </a:r>
            <a:r>
              <a:rPr lang="en-US" sz="5400" b="1" dirty="0" smtClean="0"/>
              <a:t> Lite?</a:t>
            </a:r>
            <a:endParaRPr lang="en-US" sz="5400" b="1" dirty="0"/>
          </a:p>
          <a:p>
            <a:pPr>
              <a:lnSpc>
                <a:spcPct val="150000"/>
              </a:lnSpc>
            </a:pPr>
            <a:endParaRPr lang="en-US" sz="5400" dirty="0"/>
          </a:p>
          <a:p>
            <a:r>
              <a:rPr lang="en-US" sz="5400" dirty="0" smtClean="0"/>
              <a:t>1. </a:t>
            </a:r>
            <a:r>
              <a:rPr lang="en-US" sz="5400" dirty="0" smtClean="0"/>
              <a:t>Low Latency</a:t>
            </a:r>
            <a:endParaRPr lang="en-US" sz="5400" dirty="0"/>
          </a:p>
          <a:p>
            <a:r>
              <a:rPr lang="en-US" sz="5400" dirty="0" smtClean="0"/>
              <a:t>2. Privacy</a:t>
            </a:r>
            <a:endParaRPr lang="en-US" sz="5400" dirty="0"/>
          </a:p>
          <a:p>
            <a:r>
              <a:rPr lang="en-US" sz="5400" dirty="0" smtClean="0"/>
              <a:t>3. Connectivity</a:t>
            </a:r>
            <a:endParaRPr lang="en-US" sz="5400" dirty="0"/>
          </a:p>
          <a:p>
            <a:r>
              <a:rPr lang="en-US" sz="5400" dirty="0" smtClean="0"/>
              <a:t>4. Power consumption</a:t>
            </a:r>
          </a:p>
          <a:p>
            <a:r>
              <a:rPr lang="en-US" sz="5400" dirty="0" smtClean="0"/>
              <a:t>5. Quantization</a:t>
            </a:r>
          </a:p>
          <a:p>
            <a:r>
              <a:rPr lang="en-US" sz="5400" dirty="0" smtClean="0"/>
              <a:t>6. GPU Support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407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54"/>
            <a:ext cx="20104100" cy="112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-5416550" y="12131675"/>
            <a:ext cx="1668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Let’s get coding….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725"/>
            <a:ext cx="20104100" cy="11522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2650" y="320675"/>
            <a:ext cx="883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Lets get coding……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object 2"/>
          <p:cNvSpPr/>
          <p:nvPr/>
        </p:nvSpPr>
        <p:spPr>
          <a:xfrm>
            <a:off x="0" y="324596"/>
            <a:ext cx="20104059" cy="1098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1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1191856" y="4206875"/>
            <a:ext cx="179070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Aft>
                <a:spcPts val="6400"/>
              </a:spcAft>
            </a:pPr>
            <a:r>
              <a:rPr lang="en-US" sz="8800" dirty="0" smtClean="0"/>
              <a:t>But first….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51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Google Shape;103;p22"/>
          <p:cNvSpPr txBox="1">
            <a:spLocks/>
          </p:cNvSpPr>
          <p:nvPr/>
        </p:nvSpPr>
        <p:spPr>
          <a:xfrm>
            <a:off x="1191856" y="3902075"/>
            <a:ext cx="17907000" cy="13651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8800" kern="0" dirty="0" smtClean="0">
                <a:solidFill>
                  <a:sysClr val="windowText" lastClr="000000"/>
                </a:solidFill>
              </a:rPr>
              <a:t>Lets do a quick overview on </a:t>
            </a:r>
            <a:r>
              <a:rPr lang="en-US" sz="8800" kern="0" dirty="0" smtClean="0">
                <a:solidFill>
                  <a:sysClr val="windowText" lastClr="000000"/>
                </a:solidFill>
              </a:rPr>
              <a:t>Machine </a:t>
            </a:r>
            <a:r>
              <a:rPr lang="en-US" sz="8800" kern="0" dirty="0" smtClean="0">
                <a:solidFill>
                  <a:sysClr val="windowText" lastClr="000000"/>
                </a:solidFill>
              </a:rPr>
              <a:t>L</a:t>
            </a:r>
            <a:r>
              <a:rPr lang="en-US" sz="8800" kern="0" dirty="0" smtClean="0">
                <a:solidFill>
                  <a:sysClr val="windowText" lastClr="000000"/>
                </a:solidFill>
              </a:rPr>
              <a:t>earning.</a:t>
            </a:r>
            <a:endParaRPr lang="en-US" sz="8800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755650" y="9448708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0"/>
            <a:ext cx="15552612" cy="103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209;p37"/>
          <p:cNvSpPr txBox="1">
            <a:spLocks/>
          </p:cNvSpPr>
          <p:nvPr/>
        </p:nvSpPr>
        <p:spPr>
          <a:xfrm>
            <a:off x="442031" y="381725"/>
            <a:ext cx="5350473" cy="5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9700" algn="l" rtl="0">
              <a:lnSpc>
                <a:spcPct val="115000"/>
              </a:lnSpc>
              <a:spcAft>
                <a:spcPts val="1600"/>
              </a:spcAft>
              <a:buSzPts val="1400"/>
            </a:pPr>
            <a:r>
              <a:rPr lang="en-US" sz="3200" kern="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 in a nutshell</a:t>
            </a:r>
            <a:endParaRPr lang="en-US" sz="3200" kern="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oogle Shape;21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428" y="2141675"/>
            <a:ext cx="6866421" cy="4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09450" y="2127070"/>
            <a:ext cx="7193270" cy="38492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37"/>
          <p:cNvSpPr txBox="1"/>
          <p:nvPr/>
        </p:nvSpPr>
        <p:spPr>
          <a:xfrm>
            <a:off x="823699" y="6678053"/>
            <a:ext cx="6866150" cy="16929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- subset of AI 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Machines learn to do task </a:t>
            </a:r>
            <a:r>
              <a:rPr lang="e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being </a:t>
            </a: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explicitly programmed to do so.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learning, decision tree,DL,clustering…..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4;p37"/>
          <p:cNvSpPr txBox="1"/>
          <p:nvPr/>
        </p:nvSpPr>
        <p:spPr>
          <a:xfrm>
            <a:off x="12338050" y="6678053"/>
            <a:ext cx="6760806" cy="211747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 - subset of ML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DL learns to do task without explicitly programmed to do so. 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Mimics the neurons in a  human brain.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CNN, RNN, AutoEncoder…..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15;p37"/>
          <p:cNvSpPr txBox="1"/>
          <p:nvPr/>
        </p:nvSpPr>
        <p:spPr>
          <a:xfrm>
            <a:off x="837669" y="1065160"/>
            <a:ext cx="5486400" cy="7561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2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Machine Learning</a:t>
            </a:r>
            <a:endParaRPr sz="32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216;p37"/>
          <p:cNvSpPr txBox="1"/>
          <p:nvPr/>
        </p:nvSpPr>
        <p:spPr>
          <a:xfrm>
            <a:off x="13938250" y="1167145"/>
            <a:ext cx="4038600" cy="65416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 Learning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6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object 2"/>
          <p:cNvSpPr/>
          <p:nvPr/>
        </p:nvSpPr>
        <p:spPr>
          <a:xfrm>
            <a:off x="837669" y="8795525"/>
            <a:ext cx="18261187" cy="18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422650" y="3673475"/>
            <a:ext cx="1447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The Tensor in </a:t>
            </a:r>
            <a:r>
              <a:rPr lang="en-US" sz="8000" dirty="0" err="1" smtClean="0"/>
              <a:t>TensorFlow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250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821</Words>
  <Application>Microsoft Office PowerPoint</Application>
  <PresentationFormat>Custom</PresentationFormat>
  <Paragraphs>128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Roboto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TECNO WX3</dc:creator>
  <cp:lastModifiedBy>Onose Ejiro</cp:lastModifiedBy>
  <cp:revision>66</cp:revision>
  <dcterms:created xsi:type="dcterms:W3CDTF">2019-10-06T06:42:36Z</dcterms:created>
  <dcterms:modified xsi:type="dcterms:W3CDTF">2019-11-16T17:26:26Z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2019-10-06T00:00:00Z</vt:filetime>
  </property>
</Properties>
</file>